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0" r:id="rId4"/>
    <p:sldId id="258" r:id="rId5"/>
    <p:sldId id="280" r:id="rId6"/>
    <p:sldId id="281" r:id="rId7"/>
    <p:sldId id="295" r:id="rId8"/>
    <p:sldId id="262" r:id="rId9"/>
    <p:sldId id="282" r:id="rId10"/>
    <p:sldId id="264" r:id="rId11"/>
    <p:sldId id="265" r:id="rId12"/>
    <p:sldId id="266" r:id="rId13"/>
    <p:sldId id="300" r:id="rId14"/>
    <p:sldId id="283" r:id="rId15"/>
    <p:sldId id="284" r:id="rId16"/>
    <p:sldId id="267" r:id="rId17"/>
    <p:sldId id="268" r:id="rId18"/>
    <p:sldId id="271" r:id="rId19"/>
    <p:sldId id="272" r:id="rId20"/>
    <p:sldId id="296" r:id="rId21"/>
    <p:sldId id="269" r:id="rId22"/>
    <p:sldId id="273" r:id="rId23"/>
    <p:sldId id="291" r:id="rId24"/>
    <p:sldId id="292" r:id="rId25"/>
    <p:sldId id="274" r:id="rId26"/>
    <p:sldId id="275" r:id="rId27"/>
    <p:sldId id="276" r:id="rId28"/>
    <p:sldId id="277" r:id="rId29"/>
    <p:sldId id="298" r:id="rId30"/>
    <p:sldId id="278" r:id="rId31"/>
    <p:sldId id="297" r:id="rId32"/>
    <p:sldId id="270" r:id="rId33"/>
    <p:sldId id="279" r:id="rId34"/>
    <p:sldId id="301" r:id="rId35"/>
    <p:sldId id="293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80" autoAdjust="0"/>
    <p:restoredTop sz="95974" autoAdjust="0"/>
  </p:normalViewPr>
  <p:slideViewPr>
    <p:cSldViewPr snapToGrid="0">
      <p:cViewPr varScale="1">
        <p:scale>
          <a:sx n="174" d="100"/>
          <a:sy n="174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B3343-845F-4043-A0FD-C805AF85AB26}" type="datetimeFigureOut">
              <a:rPr lang="en-US" smtClean="0"/>
              <a:t>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6C4E5-FBCE-4258-8FC5-D366ABDBF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8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Seeing image a cat will not perceive</a:t>
            </a:r>
            <a:r>
              <a:rPr lang="en-ID" baseline="0" dirty="0"/>
              <a:t> network to output dog in the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4E5-FBCE-4258-8FC5-D366ABDBF8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3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4E5-FBCE-4258-8FC5-D366ABDBF8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52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What</a:t>
            </a:r>
            <a:r>
              <a:rPr lang="en-ID" baseline="0" dirty="0"/>
              <a:t> is time step?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4E5-FBCE-4258-8FC5-D366ABDBF8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Adding sigmoid</a:t>
            </a:r>
            <a:r>
              <a:rPr lang="en-ID" baseline="0" dirty="0"/>
              <a:t> 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4E5-FBCE-4258-8FC5-D366ABDBF8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1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4E5-FBCE-4258-8FC5-D366ABDBF8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85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Adding tanh gate</a:t>
            </a:r>
            <a:r>
              <a:rPr lang="en-ID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6C4E5-FBCE-4258-8FC5-D366ABDBF8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7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7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6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9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5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8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2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9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5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8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4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E65D6-8109-455E-8465-F3955F6DAE5C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68D93-979B-4D80-9098-58C98C451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2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17" Type="http://schemas.openxmlformats.org/officeDocument/2006/relationships/image" Target="../media/image3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rxiv.org/abs/1406.1078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noFill/>
        </p:spPr>
        <p:txBody>
          <a:bodyPr>
            <a:normAutofit/>
          </a:bodyPr>
          <a:lstStyle/>
          <a:p>
            <a:pPr algn="l"/>
            <a:r>
              <a:rPr lang="en-ID" sz="5200"/>
              <a:t>Introduction to Recurrent Neural Networks</a:t>
            </a:r>
            <a:endParaRPr lang="en-US" sz="5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noFill/>
        </p:spPr>
        <p:txBody>
          <a:bodyPr>
            <a:normAutofit/>
          </a:bodyPr>
          <a:lstStyle/>
          <a:p>
            <a:pPr algn="l"/>
            <a:r>
              <a:rPr lang="en-ID" dirty="0"/>
              <a:t>Vanilla RNN / Long-Short Term Memory  / Gated Recurrent Unit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1AA54-4325-4BAB-A00E-B57726F47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92" r="7204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54955" y="51005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Risman</a:t>
            </a:r>
            <a:r>
              <a:rPr lang="en-US" dirty="0"/>
              <a:t> Adnan </a:t>
            </a:r>
            <a:r>
              <a:rPr lang="en-US" dirty="0" err="1"/>
              <a:t>Mattororang</a:t>
            </a:r>
            <a:endParaRPr lang="en-US" dirty="0"/>
          </a:p>
          <a:p>
            <a:r>
              <a:rPr lang="en-US"/>
              <a:t>Telkom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2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What is recurrent neural networks 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43025" y="2495550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43025" y="3424237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43025" y="4352924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90850" y="2495550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90850" y="3424237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90850" y="4352924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725" y="2429559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dirty="0"/>
              <a:t>Shoulder exercise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725" y="3358246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dirty="0"/>
              <a:t>Biceps exercise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725" y="4286933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dirty="0"/>
              <a:t>Cardio exercise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00450" y="2429559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Shoulder exercise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00450" y="3358246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Biceps exercise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00450" y="4286933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Cardio exercise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28825" y="2857500"/>
            <a:ext cx="885825" cy="657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028825" y="3829050"/>
            <a:ext cx="885825" cy="657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105025" y="2924175"/>
            <a:ext cx="809625" cy="1428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53000" y="1828800"/>
            <a:ext cx="0" cy="463867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796212" y="1566863"/>
            <a:ext cx="514350" cy="5143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96212" y="2495550"/>
            <a:ext cx="514350" cy="5143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796212" y="3424237"/>
            <a:ext cx="514350" cy="5143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801225" y="2495550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01225" y="3424237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801225" y="4352924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62575" y="1500872"/>
            <a:ext cx="243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dirty="0"/>
              <a:t> Predicted shoulder exercise yesterday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86425" y="2429559"/>
            <a:ext cx="210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dirty="0"/>
              <a:t> Predicted biceps exercise yesterday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62625" y="3358246"/>
            <a:ext cx="203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dirty="0"/>
              <a:t>Predicted cardio exercise yesterday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7796212" y="4286933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796212" y="5215620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796212" y="6144307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867400" y="4220942"/>
            <a:ext cx="192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dirty="0"/>
              <a:t>Shoulder exercise yesterday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867400" y="5149629"/>
            <a:ext cx="192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dirty="0"/>
              <a:t>Biceps exercise yesterday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86425" y="6078316"/>
            <a:ext cx="210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dirty="0"/>
              <a:t>Cardio exercise yesterday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315575" y="2429559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Shoulder exercise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315575" y="3358246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Biceps exercise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315575" y="4286933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Cardio exercise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8439150" y="3752850"/>
            <a:ext cx="1238250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434387" y="2081213"/>
            <a:ext cx="1290637" cy="134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8439150" y="4748213"/>
            <a:ext cx="1238250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434387" y="3075890"/>
            <a:ext cx="1290637" cy="134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8434387" y="2857500"/>
            <a:ext cx="1243013" cy="328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8467725" y="2857500"/>
            <a:ext cx="1209675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406003" y="5871147"/>
            <a:ext cx="3245643" cy="41433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Predicting type of exercise</a:t>
            </a:r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95201"/>
            <a:ext cx="731521" cy="673460"/>
            <a:chOff x="3940602" y="-2346714"/>
            <a:chExt cx="2116791" cy="3428999"/>
          </a:xfrm>
          <a:solidFill>
            <a:schemeClr val="accent4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34671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34671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34671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0337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438650" y="1563736"/>
            <a:ext cx="733425" cy="19765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What is recurrent neural networks 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06003" y="5871147"/>
            <a:ext cx="3245643" cy="41433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Predicting type of exercise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57712" y="1690688"/>
            <a:ext cx="514350" cy="5143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57712" y="2297160"/>
            <a:ext cx="514350" cy="5143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57712" y="2903632"/>
            <a:ext cx="514350" cy="5143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57712" y="3805523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57712" y="4411995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12" y="5018469"/>
            <a:ext cx="514350" cy="5143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415087" y="2554335"/>
            <a:ext cx="514350" cy="51435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15087" y="3160807"/>
            <a:ext cx="514350" cy="51435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15087" y="3767281"/>
            <a:ext cx="514350" cy="51435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38650" y="3689730"/>
            <a:ext cx="733425" cy="19765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05549" y="2430797"/>
            <a:ext cx="733425" cy="19765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 Diagonal Corner Rectangle 16"/>
              <p:cNvSpPr/>
              <p:nvPr/>
            </p:nvSpPr>
            <p:spPr>
              <a:xfrm>
                <a:off x="1543051" y="1857375"/>
                <a:ext cx="2590800" cy="1303432"/>
              </a:xfrm>
              <a:prstGeom prst="round2Diag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D" dirty="0"/>
                  <a:t>Information from prediction at time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ound Diagonal Corner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1" y="1857375"/>
                <a:ext cx="2590800" cy="1303432"/>
              </a:xfrm>
              <a:prstGeom prst="round2Diag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 Diagonal Corner Rectangle 17"/>
              <p:cNvSpPr/>
              <p:nvPr/>
            </p:nvSpPr>
            <p:spPr>
              <a:xfrm>
                <a:off x="1543051" y="4017454"/>
                <a:ext cx="2590800" cy="1303432"/>
              </a:xfrm>
              <a:prstGeom prst="round2Diag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D" dirty="0"/>
                  <a:t>New Information </a:t>
                </a:r>
              </a:p>
              <a:p>
                <a:pPr algn="ctr"/>
                <a:r>
                  <a:rPr lang="en-ID" dirty="0"/>
                  <a:t>(at time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D" dirty="0"/>
                  <a:t>)</a:t>
                </a:r>
              </a:p>
            </p:txBody>
          </p:sp>
        </mc:Choice>
        <mc:Fallback xmlns="">
          <p:sp>
            <p:nvSpPr>
              <p:cNvPr id="18" name="Round Diagonal Corner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1" y="4017454"/>
                <a:ext cx="2590800" cy="1303432"/>
              </a:xfrm>
              <a:prstGeom prst="round2Diag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 Diagonal Corner Rectangle 18"/>
              <p:cNvSpPr/>
              <p:nvPr/>
            </p:nvSpPr>
            <p:spPr>
              <a:xfrm>
                <a:off x="7267576" y="2766266"/>
                <a:ext cx="2590800" cy="1303432"/>
              </a:xfrm>
              <a:prstGeom prst="round2Diag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D" dirty="0"/>
                  <a:t>Prediction at time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D" dirty="0"/>
              </a:p>
            </p:txBody>
          </p:sp>
        </mc:Choice>
        <mc:Fallback xmlns="">
          <p:sp>
            <p:nvSpPr>
              <p:cNvPr id="19" name="Round Diagonal Corner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576" y="2766266"/>
                <a:ext cx="2590800" cy="1303432"/>
              </a:xfrm>
              <a:prstGeom prst="round2Diag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5172075" y="3540315"/>
            <a:ext cx="1133474" cy="48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172075" y="4114695"/>
            <a:ext cx="1133474" cy="48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172075" y="2903632"/>
            <a:ext cx="1133474" cy="237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1"/>
          </p:cNvCxnSpPr>
          <p:nvPr/>
        </p:nvCxnSpPr>
        <p:spPr>
          <a:xfrm>
            <a:off x="5172075" y="1947863"/>
            <a:ext cx="1133474" cy="147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172075" y="2567180"/>
            <a:ext cx="1133474" cy="147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72075" y="2811510"/>
            <a:ext cx="1133474" cy="349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92615"/>
            <a:ext cx="731521" cy="673460"/>
            <a:chOff x="3940602" y="-2359881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35988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35988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35988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084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What is recurrent neural networks 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638800" y="2971800"/>
                <a:ext cx="5134290" cy="472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ID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D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D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ID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D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ID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D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1800"/>
                <a:ext cx="5134290" cy="47237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95301" y="2085976"/>
            <a:ext cx="4286250" cy="3562349"/>
            <a:chOff x="495301" y="2085976"/>
            <a:chExt cx="4286250" cy="3562349"/>
          </a:xfrm>
        </p:grpSpPr>
        <p:sp>
          <p:nvSpPr>
            <p:cNvPr id="4" name="Oval 3"/>
            <p:cNvSpPr/>
            <p:nvPr/>
          </p:nvSpPr>
          <p:spPr>
            <a:xfrm>
              <a:off x="800100" y="5086351"/>
              <a:ext cx="590550" cy="56197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800100" y="2085976"/>
              <a:ext cx="590550" cy="561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105025" y="5086351"/>
              <a:ext cx="590550" cy="56197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105025" y="2085976"/>
              <a:ext cx="590550" cy="561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409950" y="5086351"/>
              <a:ext cx="590550" cy="56197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409950" y="2085976"/>
              <a:ext cx="590550" cy="5619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71525" y="3543300"/>
              <a:ext cx="647700" cy="6477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076450" y="3543300"/>
              <a:ext cx="647700" cy="6477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381375" y="3543300"/>
              <a:ext cx="647700" cy="6477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4" idx="0"/>
              <a:endCxn id="13" idx="2"/>
            </p:cNvCxnSpPr>
            <p:nvPr/>
          </p:nvCxnSpPr>
          <p:spPr>
            <a:xfrm flipV="1">
              <a:off x="1095375" y="4191000"/>
              <a:ext cx="0" cy="895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3" idx="0"/>
              <a:endCxn id="5" idx="4"/>
            </p:cNvCxnSpPr>
            <p:nvPr/>
          </p:nvCxnSpPr>
          <p:spPr>
            <a:xfrm flipV="1">
              <a:off x="1095375" y="2647950"/>
              <a:ext cx="0" cy="8953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3"/>
              <a:endCxn id="14" idx="1"/>
            </p:cNvCxnSpPr>
            <p:nvPr/>
          </p:nvCxnSpPr>
          <p:spPr>
            <a:xfrm>
              <a:off x="1419225" y="3867150"/>
              <a:ext cx="657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4" idx="3"/>
              <a:endCxn id="15" idx="1"/>
            </p:cNvCxnSpPr>
            <p:nvPr/>
          </p:nvCxnSpPr>
          <p:spPr>
            <a:xfrm>
              <a:off x="2724150" y="3867150"/>
              <a:ext cx="657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0"/>
              <a:endCxn id="14" idx="2"/>
            </p:cNvCxnSpPr>
            <p:nvPr/>
          </p:nvCxnSpPr>
          <p:spPr>
            <a:xfrm flipV="1">
              <a:off x="2400300" y="4191000"/>
              <a:ext cx="0" cy="895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4" idx="0"/>
              <a:endCxn id="8" idx="4"/>
            </p:cNvCxnSpPr>
            <p:nvPr/>
          </p:nvCxnSpPr>
          <p:spPr>
            <a:xfrm flipV="1">
              <a:off x="2400300" y="2647950"/>
              <a:ext cx="0" cy="8953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5" idx="0"/>
              <a:endCxn id="11" idx="4"/>
            </p:cNvCxnSpPr>
            <p:nvPr/>
          </p:nvCxnSpPr>
          <p:spPr>
            <a:xfrm flipV="1">
              <a:off x="3705225" y="2647950"/>
              <a:ext cx="0" cy="8953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0"/>
              <a:endCxn id="15" idx="2"/>
            </p:cNvCxnSpPr>
            <p:nvPr/>
          </p:nvCxnSpPr>
          <p:spPr>
            <a:xfrm flipV="1">
              <a:off x="3705225" y="4191000"/>
              <a:ext cx="0" cy="895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029075" y="3867150"/>
              <a:ext cx="657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23900" y="514457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0" y="5144572"/>
                  <a:ext cx="76200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019300" y="514457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300" y="5144572"/>
                  <a:ext cx="7620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324225" y="514457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225" y="5144572"/>
                  <a:ext cx="7620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23900" y="215372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0" y="2153722"/>
                  <a:ext cx="7620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2024063" y="215372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063" y="2153722"/>
                  <a:ext cx="7620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324225" y="215372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225" y="2153722"/>
                  <a:ext cx="76200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95301" y="2962894"/>
                  <a:ext cx="762000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301" y="2962894"/>
                  <a:ext cx="762000" cy="39126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857375" y="2927298"/>
                  <a:ext cx="762000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375" y="2927298"/>
                  <a:ext cx="762000" cy="3912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3157537" y="2927298"/>
                  <a:ext cx="762000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7537" y="2927298"/>
                  <a:ext cx="762000" cy="39126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723900" y="363798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0" y="3637982"/>
                  <a:ext cx="76200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057400" y="3676863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0" y="3676863"/>
                  <a:ext cx="76200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371850" y="3676863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850" y="3676863"/>
                  <a:ext cx="76200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95301" y="4470516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301" y="4470516"/>
                  <a:ext cx="76200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824038" y="4470516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4038" y="4470516"/>
                  <a:ext cx="76200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152775" y="4470516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2775" y="4470516"/>
                  <a:ext cx="762000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1323974" y="345212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974" y="3452122"/>
                  <a:ext cx="762000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676524" y="345212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524" y="3452122"/>
                  <a:ext cx="762000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019551" y="3452122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551" y="3452122"/>
                  <a:ext cx="762000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638800" y="3620861"/>
                <a:ext cx="3647730" cy="472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ID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ID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ID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D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ID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620861"/>
                <a:ext cx="3647730" cy="4723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79734"/>
            <a:ext cx="731521" cy="673460"/>
            <a:chOff x="3940602" y="-2425466"/>
            <a:chExt cx="2116791" cy="3428999"/>
          </a:xfrm>
          <a:solidFill>
            <a:schemeClr val="accent4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425466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425466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425466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42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5324F-F8CD-2144-A0D6-5C689574C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Animated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RNN</a:t>
            </a:r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5F109354-53C0-644E-8E1E-FED00C3A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750" y="961812"/>
            <a:ext cx="662989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3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(Recall) Feedforward NN Vs Recurrent NN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38200" y="1936679"/>
            <a:ext cx="785117" cy="177742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599416" y="1510301"/>
            <a:ext cx="0" cy="4407614"/>
          </a:xfrm>
          <a:prstGeom prst="line">
            <a:avLst/>
          </a:prstGeom>
          <a:ln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214938" y="1510301"/>
            <a:ext cx="785117" cy="26199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91676" y="2260314"/>
            <a:ext cx="785117" cy="111988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369" y="4058292"/>
            <a:ext cx="117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Input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21869" y="4427624"/>
            <a:ext cx="117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Hidden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98607" y="3688960"/>
            <a:ext cx="117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Output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1812107" y="2105932"/>
            <a:ext cx="256854" cy="1428646"/>
          </a:xfrm>
          <a:prstGeom prst="rightArrow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193981" y="2105932"/>
            <a:ext cx="256854" cy="1428646"/>
          </a:xfrm>
          <a:prstGeom prst="rightArrow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932916" y="1371599"/>
            <a:ext cx="785117" cy="177742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309654" y="1510301"/>
            <a:ext cx="785117" cy="26199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686392" y="2260314"/>
            <a:ext cx="785117" cy="111988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299503" y="6000112"/>
            <a:ext cx="2051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Input + </a:t>
            </a:r>
          </a:p>
          <a:p>
            <a:pPr algn="ctr"/>
            <a:r>
              <a:rPr lang="en-ID" dirty="0"/>
              <a:t>Previous hidden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16585" y="4427624"/>
            <a:ext cx="117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Hidden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93323" y="3688960"/>
            <a:ext cx="117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Output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7906823" y="2105932"/>
            <a:ext cx="256854" cy="1428646"/>
          </a:xfrm>
          <a:prstGeom prst="rightArrow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9288697" y="2105932"/>
            <a:ext cx="256854" cy="1428646"/>
          </a:xfrm>
          <a:prstGeom prst="rightArrow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934414" y="3298005"/>
            <a:ext cx="785117" cy="261991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7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838004" y="1065789"/>
            <a:ext cx="1561672" cy="64154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Why 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38004" y="1762120"/>
                <a:ext cx="6504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𝑝𝑟𝑒𝑣𝑖𝑜𝑢𝑠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]→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𝐻𝑖𝑑𝑑𝑒𝑛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𝑂𝑢𝑡𝑝𝑢𝑡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004" y="1762120"/>
                <a:ext cx="650415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18" r="-112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4838004" y="2873491"/>
            <a:ext cx="1561672" cy="64154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And why </a:t>
            </a:r>
            <a:r>
              <a:rPr lang="en-ID" b="1" dirty="0"/>
              <a:t>not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8004" y="3618381"/>
                <a:ext cx="62964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𝑝𝑟𝑒𝑣𝑖𝑜𝑢𝑠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</a:rPr>
                        <m:t>]→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𝐻𝑖𝑑𝑑𝑒𝑛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ID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𝑂𝑢𝑡𝑝𝑢𝑡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004" y="3618381"/>
                <a:ext cx="629640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8" r="-116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745" y="4523450"/>
            <a:ext cx="2228831" cy="22288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697" y="1602072"/>
            <a:ext cx="3707835" cy="3290710"/>
          </a:xfrm>
        </p:spPr>
        <p:txBody>
          <a:bodyPr>
            <a:norm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Recurrent Neural Networks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Training a recurrent neural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43000" y="1621114"/>
            <a:ext cx="9511748" cy="873608"/>
          </a:xfrm>
          <a:prstGeom prst="roundRect">
            <a:avLst>
              <a:gd name="adj" fmla="val 46248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5717" y="1734752"/>
            <a:ext cx="876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Recurrent neural networks uses backpropagation algorithm, however this algorithm applied for every timestamp. It is known as backpropagation through time (BTT)</a:t>
            </a:r>
            <a:endParaRPr lang="en-US" dirty="0"/>
          </a:p>
        </p:txBody>
      </p:sp>
      <p:pic>
        <p:nvPicPr>
          <p:cNvPr id="1026" name="Picture 2" descr="How to Fix the Vanishing Gradients Problem Using the ReL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91" y="2812774"/>
            <a:ext cx="3848008" cy="28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47025" y="5698780"/>
            <a:ext cx="3210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accent1">
                    <a:lumMod val="50000"/>
                  </a:schemeClr>
                </a:solidFill>
              </a:rPr>
              <a:t>Vanishing gradient problem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8" name="Picture 4" descr="Vanishing &amp; Exploding Gradient explained | A problem resulting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23" y="3134483"/>
            <a:ext cx="4100730" cy="224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34018" y="5698780"/>
            <a:ext cx="3210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accent1">
                    <a:lumMod val="50000"/>
                  </a:schemeClr>
                </a:solidFill>
              </a:rPr>
              <a:t>Exploding gradient problem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08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1768285" y="4878659"/>
            <a:ext cx="2146852" cy="1232453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458862" y="5112013"/>
            <a:ext cx="1520687" cy="765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97419" y="3685612"/>
            <a:ext cx="4403034" cy="15604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0224"/>
            <a:ext cx="10515600" cy="1325563"/>
          </a:xfrm>
        </p:spPr>
        <p:txBody>
          <a:bodyPr/>
          <a:lstStyle/>
          <a:p>
            <a:r>
              <a:rPr lang="en-ID" dirty="0"/>
              <a:t>Problem with RNN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03097" y="2943835"/>
            <a:ext cx="2991678" cy="4859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Backpropagation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0892" y="3804881"/>
                <a:ext cx="1297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892" y="3804881"/>
                <a:ext cx="129779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347" r="-1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78348" y="4107488"/>
                <a:ext cx="115396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348" y="4107488"/>
                <a:ext cx="1153969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93838" y="4744890"/>
                <a:ext cx="36454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b="0" i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Actual Output – Model Output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838" y="4744890"/>
                <a:ext cx="364542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672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>
          <a:xfrm>
            <a:off x="5998936" y="3429817"/>
            <a:ext cx="0" cy="255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573161" y="5212925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≪≪≪1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161" y="5212925"/>
                <a:ext cx="123944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922" r="-392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648734" y="5447256"/>
                <a:ext cx="110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≪≪≪1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734" y="5447256"/>
                <a:ext cx="110158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778" r="-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/>
          <p:cNvCxnSpPr>
            <a:stCxn id="5" idx="3"/>
            <a:endCxn id="13" idx="0"/>
          </p:cNvCxnSpPr>
          <p:nvPr/>
        </p:nvCxnSpPr>
        <p:spPr>
          <a:xfrm>
            <a:off x="6508683" y="3943381"/>
            <a:ext cx="2710523" cy="11686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04197" y="5231897"/>
                <a:ext cx="1275028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𝑖𝑓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≪≪1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197" y="5231897"/>
                <a:ext cx="1275028" cy="5259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Elbow Connector 19"/>
          <p:cNvCxnSpPr>
            <a:stCxn id="6" idx="1"/>
            <a:endCxn id="18" idx="0"/>
          </p:cNvCxnSpPr>
          <p:nvPr/>
        </p:nvCxnSpPr>
        <p:spPr>
          <a:xfrm rot="10800000" flipV="1">
            <a:off x="2841712" y="4370477"/>
            <a:ext cx="2436637" cy="50818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8" idx="3"/>
            <a:endCxn id="13" idx="1"/>
          </p:cNvCxnSpPr>
          <p:nvPr/>
        </p:nvCxnSpPr>
        <p:spPr>
          <a:xfrm flipV="1">
            <a:off x="3915137" y="5494670"/>
            <a:ext cx="4543725" cy="21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3" idx="2"/>
            <a:endCxn id="18" idx="2"/>
          </p:cNvCxnSpPr>
          <p:nvPr/>
        </p:nvCxnSpPr>
        <p:spPr>
          <a:xfrm rot="5400000">
            <a:off x="5913566" y="2805472"/>
            <a:ext cx="233786" cy="6377495"/>
          </a:xfrm>
          <a:prstGeom prst="bentConnector3">
            <a:avLst>
              <a:gd name="adj1" fmla="val 29556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8746711" y="2943835"/>
            <a:ext cx="3245643" cy="414337"/>
          </a:xfrm>
          <a:prstGeom prst="roundRect">
            <a:avLst>
              <a:gd name="adj" fmla="val 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Vanishing gradient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81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1686091" y="4905308"/>
            <a:ext cx="2146852" cy="1232453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376668" y="5138662"/>
            <a:ext cx="1520687" cy="765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76870" y="3707531"/>
            <a:ext cx="4403034" cy="15604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0292"/>
            <a:ext cx="10515600" cy="1325563"/>
          </a:xfrm>
        </p:spPr>
        <p:txBody>
          <a:bodyPr/>
          <a:lstStyle/>
          <a:p>
            <a:r>
              <a:rPr lang="en-ID" dirty="0"/>
              <a:t>Problem with RNN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82548" y="2965754"/>
            <a:ext cx="2991678" cy="4859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Backpropagation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90343" y="3826800"/>
                <a:ext cx="1297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343" y="3826800"/>
                <a:ext cx="129779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347" r="-187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57799" y="4129407"/>
                <a:ext cx="115396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9" y="4129407"/>
                <a:ext cx="1153969" cy="5259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73289" y="4766809"/>
                <a:ext cx="36454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b="0" i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Actual Output – Model Output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89" y="4766809"/>
                <a:ext cx="364542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672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>
          <a:xfrm>
            <a:off x="5978387" y="3451736"/>
            <a:ext cx="0" cy="255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490967" y="5239574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≫≫≫1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67" y="5239574"/>
                <a:ext cx="123944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433" r="-394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66540" y="5473905"/>
                <a:ext cx="1101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≫≫≫1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40" y="5473905"/>
                <a:ext cx="110158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762" r="-49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/>
          <p:cNvCxnSpPr>
            <a:stCxn id="5" idx="3"/>
            <a:endCxn id="13" idx="0"/>
          </p:cNvCxnSpPr>
          <p:nvPr/>
        </p:nvCxnSpPr>
        <p:spPr>
          <a:xfrm>
            <a:off x="6488134" y="3965300"/>
            <a:ext cx="2648878" cy="117336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22003" y="5258546"/>
                <a:ext cx="1275028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𝑖𝑓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≫≫1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03" y="5258546"/>
                <a:ext cx="1275028" cy="5259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Elbow Connector 19"/>
          <p:cNvCxnSpPr>
            <a:stCxn id="6" idx="1"/>
            <a:endCxn id="18" idx="0"/>
          </p:cNvCxnSpPr>
          <p:nvPr/>
        </p:nvCxnSpPr>
        <p:spPr>
          <a:xfrm rot="10800000" flipV="1">
            <a:off x="2759517" y="4392396"/>
            <a:ext cx="2498282" cy="5129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8" idx="3"/>
            <a:endCxn id="13" idx="1"/>
          </p:cNvCxnSpPr>
          <p:nvPr/>
        </p:nvCxnSpPr>
        <p:spPr>
          <a:xfrm flipV="1">
            <a:off x="3832943" y="5521319"/>
            <a:ext cx="4543725" cy="21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3" idx="2"/>
            <a:endCxn id="18" idx="2"/>
          </p:cNvCxnSpPr>
          <p:nvPr/>
        </p:nvCxnSpPr>
        <p:spPr>
          <a:xfrm rot="5400000">
            <a:off x="5831372" y="2832121"/>
            <a:ext cx="233786" cy="6377495"/>
          </a:xfrm>
          <a:prstGeom prst="bentConnector3">
            <a:avLst>
              <a:gd name="adj1" fmla="val 29556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8696577" y="2794408"/>
            <a:ext cx="3245643" cy="414337"/>
          </a:xfrm>
          <a:prstGeom prst="roundRect">
            <a:avLst>
              <a:gd name="adj" fmla="val 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Exploding gradient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14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9281"/>
            <a:ext cx="10515600" cy="1325563"/>
          </a:xfrm>
        </p:spPr>
        <p:txBody>
          <a:bodyPr/>
          <a:lstStyle/>
          <a:p>
            <a:r>
              <a:rPr lang="en-ID" dirty="0"/>
              <a:t>How to overcome RNN Challenges 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8787" y="2756899"/>
            <a:ext cx="4345968" cy="534256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/>
              <a:t>Vanishing Gradient Problem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637106" y="2756899"/>
            <a:ext cx="4345968" cy="534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/>
              <a:t>Exploding Gradient Problem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078787" y="3291154"/>
            <a:ext cx="4345968" cy="32877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37106" y="3291153"/>
            <a:ext cx="4345968" cy="3287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8787" y="3424719"/>
            <a:ext cx="43459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/>
              <a:t>ReLU activation function</a:t>
            </a:r>
            <a:br>
              <a:rPr lang="en-ID" dirty="0"/>
            </a:br>
            <a:r>
              <a:rPr lang="en-ID" dirty="0"/>
              <a:t>we can use activation like ReLU, which gives us output 1 while calculating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/>
              <a:t>Clipping</a:t>
            </a:r>
            <a:br>
              <a:rPr lang="en-ID" b="1" dirty="0"/>
            </a:br>
            <a:r>
              <a:rPr lang="en-ID" dirty="0"/>
              <a:t>Clip the gradient value when it goes lower than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/>
              <a:t>LSTM / GRUs</a:t>
            </a:r>
            <a:br>
              <a:rPr lang="en-ID" b="1" dirty="0"/>
            </a:br>
            <a:r>
              <a:rPr lang="en-ID" dirty="0"/>
              <a:t>Different network architecture that has been designed to overcome this problem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37106" y="3424719"/>
            <a:ext cx="43459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/>
              <a:t>Truncated BTT</a:t>
            </a:r>
            <a:br>
              <a:rPr lang="en-ID" dirty="0"/>
            </a:br>
            <a:r>
              <a:rPr lang="en-ID" dirty="0"/>
              <a:t>Instead of we start backpropagation at the last timestamp, we choose smaller timestamp such as 10 (we will lose temporal context after 10 timestamp)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/>
              <a:t>Clipping</a:t>
            </a:r>
            <a:br>
              <a:rPr lang="en-ID" b="1" dirty="0"/>
            </a:br>
            <a:r>
              <a:rPr lang="en-ID" dirty="0"/>
              <a:t>Clip the gradient value when it goes bigger than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1" dirty="0"/>
              <a:t>RSMProp</a:t>
            </a:r>
            <a:br>
              <a:rPr lang="en-ID" b="1" dirty="0"/>
            </a:br>
            <a:r>
              <a:rPr lang="en-ID" dirty="0"/>
              <a:t>Using RMSProp to adjust learning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3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ID" sz="4800" dirty="0"/>
              <a:t>Outline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ID" sz="2200" dirty="0"/>
              <a:t>Why not feed-forward neural networks</a:t>
            </a:r>
          </a:p>
          <a:p>
            <a:r>
              <a:rPr lang="en-ID" sz="2200" dirty="0"/>
              <a:t>What is recurrent neural networks</a:t>
            </a:r>
          </a:p>
          <a:p>
            <a:pPr lvl="1"/>
            <a:r>
              <a:rPr lang="en-ID" sz="1800" dirty="0"/>
              <a:t>Issue with recurrent neural networks</a:t>
            </a:r>
          </a:p>
          <a:p>
            <a:pPr lvl="1"/>
            <a:r>
              <a:rPr lang="en-ID" sz="1800" dirty="0"/>
              <a:t>Vanishing and exploding gradient</a:t>
            </a:r>
          </a:p>
          <a:p>
            <a:r>
              <a:rPr lang="en-ID" sz="2200" dirty="0"/>
              <a:t>Introduction to long-short term memory</a:t>
            </a:r>
          </a:p>
          <a:p>
            <a:r>
              <a:rPr lang="en-ID" sz="2200" dirty="0"/>
              <a:t>Gated Recurrent Unit</a:t>
            </a:r>
          </a:p>
          <a:p>
            <a:endParaRPr lang="en-ID" sz="2200" dirty="0"/>
          </a:p>
          <a:p>
            <a:endParaRPr lang="en-US" sz="2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99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ID" sz="4800" dirty="0"/>
              <a:t>Outline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ID" sz="2200" dirty="0"/>
              <a:t>Why not feed-forward neural networks</a:t>
            </a:r>
          </a:p>
          <a:p>
            <a:r>
              <a:rPr lang="en-ID" sz="2200" dirty="0"/>
              <a:t>What is recurrent neural networks</a:t>
            </a:r>
          </a:p>
          <a:p>
            <a:pPr lvl="1"/>
            <a:r>
              <a:rPr lang="en-ID" sz="1800" dirty="0"/>
              <a:t>Issue with recurrent neural networks</a:t>
            </a:r>
          </a:p>
          <a:p>
            <a:pPr lvl="1"/>
            <a:r>
              <a:rPr lang="en-ID" sz="1800" dirty="0"/>
              <a:t>Vanishing and exploding gradient</a:t>
            </a:r>
          </a:p>
          <a:p>
            <a:r>
              <a:rPr lang="en-ID" sz="2200" b="1" dirty="0"/>
              <a:t>Introduction to long-short term memory</a:t>
            </a:r>
          </a:p>
          <a:p>
            <a:r>
              <a:rPr lang="en-ID" sz="2200" dirty="0"/>
              <a:t>Gated Recurrent Unit</a:t>
            </a:r>
          </a:p>
          <a:p>
            <a:endParaRPr lang="en-ID" sz="2200" dirty="0"/>
          </a:p>
          <a:p>
            <a:endParaRPr lang="en-US" sz="2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67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Long Short Term Memory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Long short term memory – usually called LSTM, are special kind of RNN </a:t>
            </a:r>
          </a:p>
          <a:p>
            <a:r>
              <a:rPr lang="en-ID" dirty="0"/>
              <a:t>Capable of long-term dependencies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60"/>
          <a:stretch/>
        </p:blipFill>
        <p:spPr>
          <a:xfrm>
            <a:off x="2360755" y="3314656"/>
            <a:ext cx="7470490" cy="27779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4974" y="6311900"/>
            <a:ext cx="739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>
                <a:solidFill>
                  <a:schemeClr val="accent1">
                    <a:lumMod val="50000"/>
                  </a:schemeClr>
                </a:solidFill>
              </a:rPr>
              <a:t>A repeating module in standard RNN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712744"/>
            <a:ext cx="731521" cy="673460"/>
            <a:chOff x="3940602" y="-2257391"/>
            <a:chExt cx="2116791" cy="3428999"/>
          </a:xfrm>
          <a:solidFill>
            <a:schemeClr val="accent4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25739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25739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25739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782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Long Short Term Memory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6"/>
          <a:stretch/>
        </p:blipFill>
        <p:spPr>
          <a:xfrm>
            <a:off x="838200" y="1944973"/>
            <a:ext cx="10351321" cy="39338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47430"/>
            <a:ext cx="731521" cy="673460"/>
            <a:chOff x="3940602" y="-2589945"/>
            <a:chExt cx="2116790" cy="3428999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589945"/>
              <a:ext cx="566742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589945"/>
              <a:ext cx="566742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589945"/>
              <a:ext cx="566742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0755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Long Short Term Memory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Cell state is the key of LSTM</a:t>
            </a:r>
          </a:p>
          <a:p>
            <a:r>
              <a:rPr lang="en-US" dirty="0"/>
              <a:t>It runs straight down the entire chain, with only some minor linear interactions</a:t>
            </a:r>
          </a:p>
          <a:p>
            <a:r>
              <a:rPr lang="en-US" dirty="0"/>
              <a:t>Information can be added or deleted from this state vector via the forget and input gates.</a:t>
            </a:r>
          </a:p>
          <a:p>
            <a:endParaRPr lang="en-US" dirty="0"/>
          </a:p>
        </p:txBody>
      </p:sp>
      <p:pic>
        <p:nvPicPr>
          <p:cNvPr id="2050" name="Picture 2" descr="https://colah.github.io/posts/2015-08-Understanding-LSTMs/img/LSTM3-C-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77" y="4131123"/>
            <a:ext cx="8120445" cy="250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94083"/>
            <a:ext cx="731521" cy="673460"/>
            <a:chOff x="3940602" y="-2352406"/>
            <a:chExt cx="2116791" cy="3428999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352406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352406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352406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6922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LSTM Cell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5787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>
                <a:solidFill>
                  <a:srgbClr val="00B0F0"/>
                </a:solidFill>
              </a:rPr>
              <a:t>Illustration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Want to remember person &amp; phone number</a:t>
            </a:r>
            <a:endParaRPr lang="en-US" dirty="0">
              <a:solidFill>
                <a:srgbClr val="000000"/>
              </a:solidFill>
              <a:latin typeface="Times New Roman"/>
            </a:endParaRPr>
          </a:p>
          <a:p>
            <a:r>
              <a:rPr lang="en-US" dirty="0">
                <a:solidFill>
                  <a:srgbClr val="000000"/>
                </a:solidFill>
              </a:rPr>
              <a:t>Forget gate will remove existing information of a prior subject when a new one is encountered.</a:t>
            </a:r>
          </a:p>
          <a:p>
            <a:r>
              <a:rPr lang="en-US" dirty="0">
                <a:solidFill>
                  <a:srgbClr val="000000"/>
                </a:solidFill>
              </a:rPr>
              <a:t>Input gate "adds" in the information for the new subject.</a:t>
            </a:r>
          </a:p>
          <a:p>
            <a:endParaRPr lang="en-US" dirty="0"/>
          </a:p>
        </p:txBody>
      </p:sp>
      <p:pic>
        <p:nvPicPr>
          <p:cNvPr id="3080" name="Picture 8" descr="Phone Numbers Icons - Download Free Vector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933" y="2116476"/>
            <a:ext cx="2371867" cy="237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66091"/>
            <a:ext cx="731521" cy="673460"/>
            <a:chOff x="3940602" y="-2494931"/>
            <a:chExt cx="2116791" cy="3428999"/>
          </a:xfrm>
          <a:solidFill>
            <a:schemeClr val="accent4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831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Long Short Term Memory Networks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5222" y="1598220"/>
            <a:ext cx="8979614" cy="9908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1254" y="1631988"/>
            <a:ext cx="837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/>
              <a:t>Step – 1 </a:t>
            </a:r>
          </a:p>
          <a:p>
            <a:pPr algn="ctr"/>
            <a:r>
              <a:rPr lang="en-ID" dirty="0"/>
              <a:t>Identify the information that and it will be thrown from the cell state. This decision is made by sigmoid layer called as </a:t>
            </a:r>
            <a:r>
              <a:rPr lang="en-ID" b="1" dirty="0">
                <a:solidFill>
                  <a:schemeClr val="accent1">
                    <a:lumMod val="75000"/>
                  </a:schemeClr>
                </a:solidFill>
              </a:rPr>
              <a:t>forget gate </a:t>
            </a:r>
            <a:r>
              <a:rPr lang="en-ID" dirty="0"/>
              <a:t>layer</a:t>
            </a:r>
            <a:endParaRPr lang="en-US" dirty="0"/>
          </a:p>
        </p:txBody>
      </p:sp>
      <p:pic>
        <p:nvPicPr>
          <p:cNvPr id="2050" name="Picture 2" descr="https://colah.github.io/posts/2015-08-Understanding-LSTMs/img/LSTM3-focus-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28" y="3059428"/>
            <a:ext cx="8320143" cy="256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11074" y="4803168"/>
                <a:ext cx="125092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074" y="4803168"/>
                <a:ext cx="1250920" cy="299249"/>
              </a:xfrm>
              <a:prstGeom prst="rect">
                <a:avLst/>
              </a:prstGeom>
              <a:blipFill rotWithShape="0">
                <a:blip r:embed="rId4"/>
                <a:stretch>
                  <a:fillRect l="-6829" t="-24490" r="-12195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11074" y="5216227"/>
                <a:ext cx="4187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Output from the previous timestamp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074" y="5216227"/>
                <a:ext cx="418781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38" t="-28889" r="-276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11074" y="5607036"/>
                <a:ext cx="1475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New input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074" y="5607036"/>
                <a:ext cx="147578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132" t="-28889" r="-909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11074" y="5997845"/>
                <a:ext cx="88408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Bias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074" y="5997845"/>
                <a:ext cx="884088" cy="299249"/>
              </a:xfrm>
              <a:prstGeom prst="rect">
                <a:avLst/>
              </a:prstGeom>
              <a:blipFill rotWithShape="0">
                <a:blip r:embed="rId7"/>
                <a:stretch>
                  <a:fillRect l="-9655" t="-24490" r="-16552" b="-40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66091"/>
            <a:ext cx="731521" cy="673460"/>
            <a:chOff x="3940602" y="-2494931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370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Long Short Term Memory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20473" y="1495479"/>
            <a:ext cx="8979614" cy="15110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6505" y="1529247"/>
            <a:ext cx="8486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/>
              <a:t>Step – 2 </a:t>
            </a:r>
          </a:p>
          <a:p>
            <a:pPr algn="ctr"/>
            <a:r>
              <a:rPr lang="en-ID" dirty="0"/>
              <a:t>Decide what is new information we are going to store in cell state. This whole process comprises of the following steps. A </a:t>
            </a:r>
            <a:r>
              <a:rPr lang="en-ID" b="1" dirty="0"/>
              <a:t>sigmoid layer </a:t>
            </a:r>
            <a:r>
              <a:rPr lang="en-ID" dirty="0"/>
              <a:t>called the </a:t>
            </a:r>
            <a:r>
              <a:rPr lang="en-ID" b="1" dirty="0">
                <a:solidFill>
                  <a:schemeClr val="accent1">
                    <a:lumMod val="75000"/>
                  </a:schemeClr>
                </a:solidFill>
              </a:rPr>
              <a:t>input gate </a:t>
            </a:r>
            <a:r>
              <a:rPr lang="en-ID" dirty="0"/>
              <a:t>layer, decide which values will be updated. Next a </a:t>
            </a:r>
            <a:r>
              <a:rPr lang="en-ID" b="1" dirty="0"/>
              <a:t>tanh layer </a:t>
            </a:r>
            <a:r>
              <a:rPr lang="en-ID" dirty="0"/>
              <a:t>create a vector of a new candidate values, that could be added to the state</a:t>
            </a:r>
            <a:endParaRPr lang="en-US" dirty="0"/>
          </a:p>
        </p:txBody>
      </p:sp>
      <p:pic>
        <p:nvPicPr>
          <p:cNvPr id="3074" name="Picture 2" descr="https://colah.github.io/posts/2015-08-Understanding-LSTMs/img/LSTM3-focus-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45" y="3478050"/>
            <a:ext cx="8198777" cy="253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anhReal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5243" y="3760445"/>
            <a:ext cx="3474016" cy="224997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66091"/>
            <a:ext cx="731521" cy="673460"/>
            <a:chOff x="3940602" y="-2494931"/>
            <a:chExt cx="2116791" cy="3428999"/>
          </a:xfrm>
          <a:solidFill>
            <a:schemeClr val="accent4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608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Long Short Term Memory Networks</a:t>
            </a:r>
            <a:endParaRPr lang="en-US" dirty="0"/>
          </a:p>
        </p:txBody>
      </p:sp>
      <p:pic>
        <p:nvPicPr>
          <p:cNvPr id="4098" name="Picture 2" descr="https://colah.github.io/posts/2015-08-Understanding-LSTMs/img/LSTM3-focus-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19" y="3176340"/>
            <a:ext cx="8814128" cy="27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120473" y="1495479"/>
            <a:ext cx="8979614" cy="13607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46505" y="1529247"/>
                <a:ext cx="8486454" cy="1206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b="1" dirty="0"/>
                  <a:t>Step – 3</a:t>
                </a:r>
              </a:p>
              <a:p>
                <a:pPr algn="ctr"/>
                <a:r>
                  <a:rPr lang="en-ID" dirty="0"/>
                  <a:t>Update the old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into 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 First, we multiply the old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)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forgetting the things we forget earlier. Then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D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 This is a new candidate values, scaled by how much we decide to update each state value.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05" y="1529247"/>
                <a:ext cx="8486454" cy="1206036"/>
              </a:xfrm>
              <a:prstGeom prst="rect">
                <a:avLst/>
              </a:prstGeom>
              <a:blipFill rotWithShape="0">
                <a:blip r:embed="rId4"/>
                <a:stretch>
                  <a:fillRect t="-3030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66091"/>
            <a:ext cx="731521" cy="673460"/>
            <a:chOff x="3940602" y="-2494931"/>
            <a:chExt cx="2116791" cy="3428999"/>
          </a:xfrm>
          <a:solidFill>
            <a:schemeClr val="accent4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6386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Long Short Term Memory Networks</a:t>
            </a:r>
            <a:endParaRPr lang="en-US" dirty="0"/>
          </a:p>
        </p:txBody>
      </p:sp>
      <p:pic>
        <p:nvPicPr>
          <p:cNvPr id="5122" name="Picture 2" descr="https://colah.github.io/posts/2015-08-Understanding-LSTMs/img/LSTM3-focus-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761" y="3116368"/>
            <a:ext cx="8864053" cy="27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120473" y="1495479"/>
            <a:ext cx="8979614" cy="13607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46505" y="1529247"/>
            <a:ext cx="8486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/>
              <a:t>Step – 4</a:t>
            </a:r>
          </a:p>
          <a:p>
            <a:pPr algn="ctr"/>
            <a:r>
              <a:rPr lang="en-ID" dirty="0"/>
              <a:t>Run sigmoid layer which decide what part of the cell state we are going to output.  Then we put the cell state through tanh (push value between -1 and 1) and then multiply it by the output of the sigmoid gate, so that we only output the part we decide.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66091"/>
            <a:ext cx="731521" cy="673460"/>
            <a:chOff x="3940602" y="-2494931"/>
            <a:chExt cx="2116791" cy="3428999"/>
          </a:xfrm>
          <a:solidFill>
            <a:schemeClr val="accent4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15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5324F-F8CD-2144-A0D6-5C689574C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Animated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LSTM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0FCD1EB2-8553-7C4F-85D8-3C3AAE19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47213"/>
            <a:ext cx="7188199" cy="47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4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Feed-forward Structure</a:t>
            </a: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C856C9EA-DC3C-E445-A3DA-A2FD59A37E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7" y="1364434"/>
            <a:ext cx="6843623" cy="2754559"/>
          </a:xfrm>
          <a:prstGeom prst="rect">
            <a:avLst/>
          </a:prstGeom>
        </p:spPr>
      </p:pic>
      <p:sp>
        <p:nvSpPr>
          <p:cNvPr id="43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92578" y="5391187"/>
            <a:ext cx="86068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“They process one input instance at a time.”</a:t>
            </a:r>
          </a:p>
        </p:txBody>
      </p:sp>
    </p:spTree>
    <p:extLst>
      <p:ext uri="{BB962C8B-B14F-4D97-AF65-F5344CB8AC3E}">
        <p14:creationId xmlns:p14="http://schemas.microsoft.com/office/powerpoint/2010/main" val="688586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Summary of LSTM Application Arch.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38" y="2213015"/>
            <a:ext cx="7772400" cy="2824132"/>
          </a:xfrm>
        </p:spPr>
      </p:pic>
      <p:sp>
        <p:nvSpPr>
          <p:cNvPr id="5" name="TextBox 4"/>
          <p:cNvSpPr txBox="1"/>
          <p:nvPr/>
        </p:nvSpPr>
        <p:spPr>
          <a:xfrm>
            <a:off x="1769495" y="5170145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Image Captioning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37789" y="5159534"/>
            <a:ext cx="180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Video Activity Recognize </a:t>
            </a:r>
          </a:p>
          <a:p>
            <a:pPr algn="ctr"/>
            <a:r>
              <a:rPr lang="en-US" sz="1800" dirty="0"/>
              <a:t>Text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8242" y="5170145"/>
            <a:ext cx="208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Video Captioning</a:t>
            </a:r>
          </a:p>
          <a:p>
            <a:pPr algn="ctr"/>
            <a:r>
              <a:rPr lang="en-US" sz="1800" dirty="0"/>
              <a:t>Machine Translation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6657" y="5170145"/>
            <a:ext cx="205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POS Tagging</a:t>
            </a:r>
          </a:p>
          <a:p>
            <a:pPr algn="ctr"/>
            <a:r>
              <a:rPr lang="en-US" sz="1800" dirty="0"/>
              <a:t>Language Modeling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66091"/>
            <a:ext cx="731521" cy="673460"/>
            <a:chOff x="3940602" y="-2494931"/>
            <a:chExt cx="2116791" cy="3428999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4359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ID" sz="4800" dirty="0"/>
              <a:t>Outline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ID" sz="2200" dirty="0"/>
              <a:t>Why not feed-forward neural networks</a:t>
            </a:r>
          </a:p>
          <a:p>
            <a:r>
              <a:rPr lang="en-ID" sz="2200" dirty="0"/>
              <a:t>What is recurrent neural networks</a:t>
            </a:r>
          </a:p>
          <a:p>
            <a:pPr lvl="1"/>
            <a:r>
              <a:rPr lang="en-ID" sz="1800" dirty="0"/>
              <a:t>Issue with recurrent neural networks</a:t>
            </a:r>
          </a:p>
          <a:p>
            <a:pPr lvl="1"/>
            <a:r>
              <a:rPr lang="en-ID" sz="1800" dirty="0"/>
              <a:t>Vanishing and exploding gradient</a:t>
            </a:r>
          </a:p>
          <a:p>
            <a:r>
              <a:rPr lang="en-ID" sz="2200" dirty="0"/>
              <a:t>Introduction to long-short term memory</a:t>
            </a:r>
          </a:p>
          <a:p>
            <a:r>
              <a:rPr lang="en-ID" sz="2200" b="1" dirty="0"/>
              <a:t>Gated Recurrent Unit</a:t>
            </a:r>
          </a:p>
          <a:p>
            <a:endParaRPr lang="en-ID" sz="2200" dirty="0"/>
          </a:p>
          <a:p>
            <a:endParaRPr lang="en-US" sz="2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841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Gated Recurrent Unit (GRU)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A very simplified version of the LSTM</a:t>
            </a:r>
          </a:p>
          <a:p>
            <a:pPr lvl="1"/>
            <a:r>
              <a:rPr lang="en-ID" dirty="0"/>
              <a:t>Merge forget &amp; input gate into single “update” gate</a:t>
            </a:r>
          </a:p>
          <a:p>
            <a:pPr lvl="1"/>
            <a:r>
              <a:rPr lang="en-ID" dirty="0"/>
              <a:t>Merge cell and hidden state</a:t>
            </a:r>
          </a:p>
          <a:p>
            <a:r>
              <a:rPr lang="en-ID" dirty="0"/>
              <a:t>Has fewer parameters than LSTM &amp; has been shown to outperform LSTM on some tasks.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8235" y="5700969"/>
            <a:ext cx="33185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MU Bright Roman"/>
                <a:cs typeface="CMU Bright Roman"/>
                <a:hlinkClick r:id="rId2"/>
              </a:rPr>
              <a:t>Learning Phrase Representations using RNN Encoder-Decoder for Statistical Machine Translation, Cho </a:t>
            </a:r>
            <a:r>
              <a:rPr lang="en-US" sz="1400" i="1" dirty="0">
                <a:latin typeface="CMU Bright Roman"/>
                <a:cs typeface="CMU Bright Roman"/>
                <a:hlinkClick r:id="rId2"/>
              </a:rPr>
              <a:t>et al</a:t>
            </a:r>
            <a:r>
              <a:rPr lang="en-US" sz="1400" dirty="0">
                <a:latin typeface="CMU Bright Roman"/>
                <a:cs typeface="CMU Bright Roman"/>
                <a:hlinkClick r:id="rId2"/>
              </a:rPr>
              <a:t>., 2014</a:t>
            </a:r>
            <a:endParaRPr lang="en-US" sz="1400" baseline="30000" dirty="0">
              <a:latin typeface="CMU Bright Roman"/>
              <a:cs typeface="CMU Bright Roman"/>
            </a:endParaRPr>
          </a:p>
        </p:txBody>
      </p:sp>
      <p:pic>
        <p:nvPicPr>
          <p:cNvPr id="5" name="Picture 2" descr="A gated recurrent unit neural network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6787" y="3937386"/>
            <a:ext cx="8335213" cy="2574513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66091"/>
            <a:ext cx="731521" cy="673460"/>
            <a:chOff x="3940602" y="-2494931"/>
            <a:chExt cx="2116791" cy="3428999"/>
          </a:xfrm>
          <a:solidFill>
            <a:schemeClr val="accent4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050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GRU vs 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GRU has significantly fewer parameters and trains faster.</a:t>
            </a:r>
          </a:p>
          <a:p>
            <a:r>
              <a:rPr lang="en-US" dirty="0"/>
              <a:t>Experimental results comparing the two are still inconclusive, many problems they perform the same, some better than the other on some tasks.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55" y="3396626"/>
            <a:ext cx="3849010" cy="30499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666091"/>
            <a:ext cx="731521" cy="673460"/>
            <a:chOff x="3940602" y="-2494931"/>
            <a:chExt cx="2116791" cy="3428999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-2494931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324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5324F-F8CD-2144-A0D6-5C689574C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Animated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GRU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A2774223-8CBB-A049-A5FF-032E4ECDF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35" y="961812"/>
            <a:ext cx="698192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64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837" y="365125"/>
            <a:ext cx="10521949" cy="1325563"/>
          </a:xfrm>
        </p:spPr>
        <p:txBody>
          <a:bodyPr/>
          <a:lstStyle/>
          <a:p>
            <a:r>
              <a:rPr lang="en-ID" dirty="0"/>
              <a:t>Attention Layer (Advanced Topic)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186" y="1690688"/>
            <a:ext cx="7299019" cy="4806403"/>
          </a:xfrm>
        </p:spPr>
        <p:txBody>
          <a:bodyPr>
            <a:normAutofit/>
          </a:bodyPr>
          <a:lstStyle/>
          <a:p>
            <a:r>
              <a:rPr lang="en-US" dirty="0"/>
              <a:t>For many applications, it helps to add “attention” to RNNs.</a:t>
            </a:r>
          </a:p>
          <a:p>
            <a:r>
              <a:rPr lang="en-US" dirty="0"/>
              <a:t>The Attention mechanism in Deep Learning is based off this concept of directing your focus, and it pays greater attention to certain factors when processing the data</a:t>
            </a:r>
          </a:p>
          <a:p>
            <a:r>
              <a:rPr lang="en-US" dirty="0"/>
              <a:t>Allows network to learn to attend to different parts of the input at different time steps, shifting its attention to focus on different aspects during its processing.</a:t>
            </a:r>
          </a:p>
        </p:txBody>
      </p:sp>
      <p:pic>
        <p:nvPicPr>
          <p:cNvPr id="4098" name="Picture 2" descr="https://buomsoo-kim.github.io/data/images/2020-01-01/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041" y="1552356"/>
            <a:ext cx="4158631" cy="27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buomsoo-kim.github.io/data/images/2020-01-01/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760" y="4965335"/>
            <a:ext cx="4339519" cy="17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33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878962-AC36-0842-967F-1794E127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378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rtificial Neural Network. Assalamualaikum teman-teman, | by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7" b="11083"/>
          <a:stretch/>
        </p:blipFill>
        <p:spPr bwMode="auto">
          <a:xfrm>
            <a:off x="1403350" y="3003550"/>
            <a:ext cx="4635500" cy="2736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0" y="3003550"/>
            <a:ext cx="5118100" cy="22209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157" y="5830994"/>
            <a:ext cx="9792969" cy="929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ID" sz="4000">
                <a:solidFill>
                  <a:srgbClr val="FFFFFF"/>
                </a:solidFill>
              </a:rPr>
              <a:t>Why not feed-forward neural networks</a:t>
            </a: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9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5B2E5-3285-4C4E-AF78-12EC501A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not feed-forward neural networks</a:t>
            </a:r>
          </a:p>
        </p:txBody>
      </p:sp>
      <p:pic>
        <p:nvPicPr>
          <p:cNvPr id="5" name="Picture 4" descr="A picture containing screenshot, game&#10;&#10;Description automatically generated">
            <a:extLst>
              <a:ext uri="{FF2B5EF4-FFF2-40B4-BE49-F238E27FC236}">
                <a16:creationId xmlns:a16="http://schemas.microsoft.com/office/drawing/2014/main" id="{DC07E42D-81CB-4A40-AE6B-0F43E782B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4" r="-1" b="11166"/>
          <a:stretch/>
        </p:blipFill>
        <p:spPr>
          <a:xfrm>
            <a:off x="643467" y="1765567"/>
            <a:ext cx="10905066" cy="42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65A2A-7029-E84A-BE53-FC48AE77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not feed-forward neural networks</a:t>
            </a:r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C431296A-D6D5-5F46-8897-DE1801D5A9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77" y="1675227"/>
            <a:ext cx="857404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2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ID" sz="4800" dirty="0"/>
              <a:t>Outline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ID" sz="2200" dirty="0"/>
              <a:t>Why not feed-forward neural networks</a:t>
            </a:r>
          </a:p>
          <a:p>
            <a:r>
              <a:rPr lang="en-ID" sz="2200" b="1" dirty="0"/>
              <a:t>What is recurrent neural networks</a:t>
            </a:r>
          </a:p>
          <a:p>
            <a:pPr lvl="1"/>
            <a:r>
              <a:rPr lang="en-ID" sz="1800" dirty="0"/>
              <a:t>Issue with recurrent neural networks</a:t>
            </a:r>
          </a:p>
          <a:p>
            <a:pPr lvl="1"/>
            <a:r>
              <a:rPr lang="en-ID" sz="1800" dirty="0"/>
              <a:t>Vanishing and exploding gradient</a:t>
            </a:r>
          </a:p>
          <a:p>
            <a:r>
              <a:rPr lang="en-ID" sz="2200" dirty="0"/>
              <a:t>Introduction to long-short term memory</a:t>
            </a:r>
          </a:p>
          <a:p>
            <a:r>
              <a:rPr lang="en-ID" sz="2200" dirty="0"/>
              <a:t>Gated Recurrent Unit</a:t>
            </a:r>
          </a:p>
          <a:p>
            <a:endParaRPr lang="en-ID" sz="2200" dirty="0"/>
          </a:p>
          <a:p>
            <a:endParaRPr lang="en-US" sz="2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84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ID" sz="4800"/>
              <a:t>What is recurrent neural networks ?</a:t>
            </a:r>
            <a:endParaRPr lang="en-US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45028" y="3554858"/>
                <a:ext cx="9941319" cy="2587322"/>
              </a:xfrm>
            </p:spPr>
            <p:txBody>
              <a:bodyPr anchor="ctr">
                <a:normAutofit/>
              </a:bodyPr>
              <a:lstStyle/>
              <a:p>
                <a:r>
                  <a:rPr lang="en-ID" sz="2400" dirty="0"/>
                  <a:t>Recurrent networks introduce cycles and a notion of time</a:t>
                </a:r>
              </a:p>
              <a:p>
                <a:r>
                  <a:rPr lang="en-ID" sz="2400" dirty="0"/>
                  <a:t>They are designed to process sequences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sz="2400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D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400" b="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ID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and can produce sequences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D" sz="2400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D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D" sz="2400" b="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D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D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D" sz="2400" b="0" dirty="0"/>
              </a:p>
              <a:p>
                <a:r>
                  <a:rPr lang="en-ID" sz="2400" dirty="0"/>
                  <a:t>Examples of sequence data in real-world, genomes, handwriting, the spoken word, numerical time series data (such as sensors), etc.</a:t>
                </a:r>
              </a:p>
              <a:p>
                <a:endParaRPr lang="en-ID" sz="2400" dirty="0"/>
              </a:p>
              <a:p>
                <a:endParaRPr lang="en-ID" sz="2400" dirty="0"/>
              </a:p>
              <a:p>
                <a:endParaRPr lang="en-ID" sz="2400" dirty="0"/>
              </a:p>
              <a:p>
                <a:endParaRPr lang="en-ID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8" y="3554858"/>
                <a:ext cx="9941319" cy="2587322"/>
              </a:xfrm>
              <a:blipFill rotWithShape="0">
                <a:blip r:embed="rId2"/>
                <a:stretch>
                  <a:fillRect l="-797" t="-35765" r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96F104B-CA3A-0440-8BCC-9F323BF3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159" y="4848519"/>
            <a:ext cx="4505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6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78962-AC36-0842-967F-1794E127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Recurrent Neural Network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8880EC-465E-E549-86B2-C3E6A88335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646200"/>
            <a:ext cx="6553545" cy="2260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BC96C-F667-2F40-AC1B-A564A4CCE760}"/>
              </a:ext>
            </a:extLst>
          </p:cNvPr>
          <p:cNvSpPr txBox="1"/>
          <p:nvPr/>
        </p:nvSpPr>
        <p:spPr>
          <a:xfrm>
            <a:off x="6157170" y="4439392"/>
            <a:ext cx="507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dirty="0"/>
              <a:t>“An analogy and real-world use case”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6626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1234</Words>
  <Application>Microsoft Macintosh PowerPoint</Application>
  <PresentationFormat>Widescreen</PresentationFormat>
  <Paragraphs>199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CMU Bright Roman</vt:lpstr>
      <vt:lpstr>Times New Roman</vt:lpstr>
      <vt:lpstr>Office Theme</vt:lpstr>
      <vt:lpstr>Introduction to Recurrent Neural Networks</vt:lpstr>
      <vt:lpstr>Outline</vt:lpstr>
      <vt:lpstr>Feed-forward Structure</vt:lpstr>
      <vt:lpstr>Why not feed-forward neural networks</vt:lpstr>
      <vt:lpstr>Why not feed-forward neural networks</vt:lpstr>
      <vt:lpstr>Why not feed-forward neural networks</vt:lpstr>
      <vt:lpstr>Outline</vt:lpstr>
      <vt:lpstr>What is recurrent neural networks ?</vt:lpstr>
      <vt:lpstr>What is Recurrent Neural Network</vt:lpstr>
      <vt:lpstr>What is recurrent neural networks ?</vt:lpstr>
      <vt:lpstr>What is recurrent neural networks ?</vt:lpstr>
      <vt:lpstr>What is recurrent neural networks ?</vt:lpstr>
      <vt:lpstr>Animated RNN</vt:lpstr>
      <vt:lpstr>(Recall) Feedforward NN Vs Recurrent NN</vt:lpstr>
      <vt:lpstr>Recurrent Neural Networks</vt:lpstr>
      <vt:lpstr>Training a recurrent neural networks</vt:lpstr>
      <vt:lpstr>Problem with RNN</vt:lpstr>
      <vt:lpstr>Problem with RNN</vt:lpstr>
      <vt:lpstr>How to overcome RNN Challenges ?</vt:lpstr>
      <vt:lpstr>Outline</vt:lpstr>
      <vt:lpstr>Long Short Term Memory Networks</vt:lpstr>
      <vt:lpstr>Long Short Term Memory Networks</vt:lpstr>
      <vt:lpstr>Long Short Term Memory Networks</vt:lpstr>
      <vt:lpstr>LSTM Cell State</vt:lpstr>
      <vt:lpstr>Long Short Term Memory Networks</vt:lpstr>
      <vt:lpstr>Long Short Term Memory Networks</vt:lpstr>
      <vt:lpstr>Long Short Term Memory Networks</vt:lpstr>
      <vt:lpstr>Long Short Term Memory Networks</vt:lpstr>
      <vt:lpstr>Animated LSTM</vt:lpstr>
      <vt:lpstr>Summary of LSTM Application Arch.</vt:lpstr>
      <vt:lpstr>Outline</vt:lpstr>
      <vt:lpstr>Gated Recurrent Unit (GRU)</vt:lpstr>
      <vt:lpstr>GRU vs LSTM</vt:lpstr>
      <vt:lpstr>Animated GRU</vt:lpstr>
      <vt:lpstr>Attention Layer (Advanced Topic)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Recurrent Neural Networks</dc:title>
  <dc:creator>Risman Adnan</dc:creator>
  <cp:lastModifiedBy>Risman Adnan</cp:lastModifiedBy>
  <cp:revision>134</cp:revision>
  <dcterms:created xsi:type="dcterms:W3CDTF">2020-08-27T14:12:06Z</dcterms:created>
  <dcterms:modified xsi:type="dcterms:W3CDTF">2022-01-08T01:24:18Z</dcterms:modified>
</cp:coreProperties>
</file>